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8" r:id="rId1"/>
  </p:sldMasterIdLst>
  <p:notesMasterIdLst>
    <p:notesMasterId r:id="rId17"/>
  </p:notesMasterIdLst>
  <p:handoutMasterIdLst>
    <p:handoutMasterId r:id="rId18"/>
  </p:handoutMasterIdLst>
  <p:sldIdLst>
    <p:sldId id="267" r:id="rId2"/>
    <p:sldId id="291" r:id="rId3"/>
    <p:sldId id="282" r:id="rId4"/>
    <p:sldId id="298" r:id="rId5"/>
    <p:sldId id="299" r:id="rId6"/>
    <p:sldId id="308" r:id="rId7"/>
    <p:sldId id="301" r:id="rId8"/>
    <p:sldId id="302" r:id="rId9"/>
    <p:sldId id="303" r:id="rId10"/>
    <p:sldId id="307" r:id="rId11"/>
    <p:sldId id="304" r:id="rId12"/>
    <p:sldId id="305" r:id="rId13"/>
    <p:sldId id="306" r:id="rId14"/>
    <p:sldId id="297" r:id="rId15"/>
    <p:sldId id="288" r:id="rId16"/>
  </p:sldIdLst>
  <p:sldSz cx="9144000" cy="6858000" type="screen4x3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00"/>
    <a:srgbClr val="002350"/>
    <a:srgbClr val="FF0505"/>
    <a:srgbClr val="091076"/>
    <a:srgbClr val="334F73"/>
    <a:srgbClr val="D00000"/>
    <a:srgbClr val="3881B2"/>
    <a:srgbClr val="ABB832"/>
    <a:srgbClr val="4D6584"/>
    <a:srgbClr val="667B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122" autoAdjust="0"/>
    <p:restoredTop sz="93018" autoAdjust="0"/>
  </p:normalViewPr>
  <p:slideViewPr>
    <p:cSldViewPr>
      <p:cViewPr>
        <p:scale>
          <a:sx n="110" d="100"/>
          <a:sy n="110" d="100"/>
        </p:scale>
        <p:origin x="-6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371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371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2792837-91ED-4239-B042-3F7C5E7053E1}" type="datetimeFigureOut">
              <a:rPr lang="de-DE" smtClean="0"/>
              <a:t>25.11.2015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4958" cy="493712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1098" y="9377363"/>
            <a:ext cx="2944958" cy="493712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2B9E2ED6-CFC4-4F78-A889-674B9DF3C23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974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8D16EB9-E8AD-46A6-A785-7683BCBF6E83}" type="datetimeFigureOut">
              <a:rPr lang="de-DE" smtClean="0"/>
              <a:pPr/>
              <a:t>25.11.2015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00272E41-DF61-41BE-836A-A229D30F826E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83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ster.uni-jena.de/MSc_Molecular_Medicine-path-1.html" TargetMode="External"/><Relationship Id="rId3" Type="http://schemas.openxmlformats.org/officeDocument/2006/relationships/hyperlink" Target="http://www.master.uni-jena.de/Masterstudium/Master+of+Science/Englischsprachige+Studieng%C3%A4nge/M_Sc_+Biochemistry.html" TargetMode="External"/><Relationship Id="rId7" Type="http://schemas.openxmlformats.org/officeDocument/2006/relationships/hyperlink" Target="http://www.master.uni-jena.de/Masterstudium/Master+of+Science/Englischsprachige+Studieng%C3%A4nge/M_Sc_+Molecular+Life+Sciences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master.uni-jena.de/MSc_Microbiology-path-1.html" TargetMode="External"/><Relationship Id="rId5" Type="http://schemas.openxmlformats.org/officeDocument/2006/relationships/hyperlink" Target="http://www.master.uni-jena.de/Masterstudium/Master+of+Science/Englischsprachige+Studieng%C3%A4nge/M_Sc_+Evolution_+Ecology+and+Systematics.html" TargetMode="External"/><Relationship Id="rId10" Type="http://schemas.openxmlformats.org/officeDocument/2006/relationships/hyperlink" Target="http://www.master.uni-jena.de/MSc_Studies_in_Economics-path-1.html" TargetMode="External"/><Relationship Id="rId4" Type="http://schemas.openxmlformats.org/officeDocument/2006/relationships/hyperlink" Target="http://www.master.uni-jena.de/MSc_Economics-path-1.html" TargetMode="External"/><Relationship Id="rId9" Type="http://schemas.openxmlformats.org/officeDocument/2006/relationships/hyperlink" Target="http://www.master.uni-jena.de/MSc_Photonics-path-1.html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72E41-DF61-41BE-836A-A229D30F826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355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Folie 1: Schwerpunkte hier: Tradition und Forschungsstärke (interessant für </a:t>
            </a:r>
            <a:r>
              <a:rPr lang="de-DE" baseline="0" dirty="0" err="1" smtClean="0"/>
              <a:t>PhD</a:t>
            </a:r>
            <a:r>
              <a:rPr lang="de-DE" baseline="0" dirty="0" smtClean="0"/>
              <a:t>)</a:t>
            </a:r>
          </a:p>
          <a:p>
            <a:pPr marL="228600" indent="-228600">
              <a:buAutoNum type="arabicParenR"/>
            </a:pPr>
            <a:r>
              <a:rPr lang="de-DE" baseline="0" dirty="0" smtClean="0"/>
              <a:t>Jena zu den ältesten Universitäten in Europa und fühlt sich in dieser Tradition in der Qualität in Lehre und Forschung verpflichtet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de-DE" baseline="0" dirty="0" smtClean="0"/>
              <a:t>zweithöchste Akademikerquote Deutschlands (29 %, hinter Erlangen + vor München)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de-DE" baseline="0" dirty="0" smtClean="0"/>
              <a:t>Unter den 19.000 Studenten heißt Jena 2200 internationale Studierende willkommen, u.a. 3400 </a:t>
            </a:r>
            <a:r>
              <a:rPr lang="de-DE" baseline="0" dirty="0" err="1" smtClean="0"/>
              <a:t>PhD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endParaRPr lang="de-DE" dirty="0" smtClean="0"/>
          </a:p>
          <a:p>
            <a:pPr marL="228600" indent="-228600">
              <a:buAutoNum type="arabicParenR"/>
            </a:pPr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72E41-DF61-41BE-836A-A229D30F826E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32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Die</a:t>
            </a:r>
            <a:r>
              <a:rPr lang="de-DE" baseline="0" dirty="0" smtClean="0"/>
              <a:t> Universität Jena bietet viele Masterprogramme auf Englisch und Deutsch in Kombination an.</a:t>
            </a:r>
          </a:p>
          <a:p>
            <a:r>
              <a:rPr lang="de-DE" baseline="0" dirty="0" smtClean="0"/>
              <a:t>Reine englischsprachige Masterprogramme sind in den Naturwissenschaften und Wirtschaftswissenschaften zu finden. Sie sind sehr forschungsorientiert und bereiten die </a:t>
            </a:r>
          </a:p>
          <a:p>
            <a:r>
              <a:rPr lang="de-DE" baseline="0" dirty="0" smtClean="0"/>
              <a:t>Masterstudierenden auch auf </a:t>
            </a:r>
            <a:r>
              <a:rPr lang="de-DE" baseline="0" dirty="0" err="1" smtClean="0"/>
              <a:t>PhD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positions</a:t>
            </a:r>
            <a:r>
              <a:rPr lang="de-DE" baseline="0" dirty="0" smtClean="0"/>
              <a:t> vor.</a:t>
            </a:r>
          </a:p>
          <a:p>
            <a:r>
              <a:rPr lang="de-DE" baseline="0" dirty="0" smtClean="0"/>
              <a:t>Weiterhin bieten wir zahlreiche Austauschmöglichkeiten für ihr Studium an anderen europäischen Hochschulen </a:t>
            </a:r>
            <a:r>
              <a:rPr lang="de-DE" baseline="0" dirty="0" err="1" smtClean="0"/>
              <a:t>welt</a:t>
            </a:r>
            <a:r>
              <a:rPr lang="de-DE" baseline="0" dirty="0" smtClean="0"/>
              <a:t> weit an.</a:t>
            </a:r>
          </a:p>
          <a:p>
            <a:r>
              <a:rPr lang="de-DE" baseline="0" dirty="0" smtClean="0"/>
              <a:t>Bis zu 400 Studierende gehen mit Erasmus und anderen Programmen jedes Jahr ins Ausland.</a:t>
            </a:r>
          </a:p>
          <a:p>
            <a:r>
              <a:rPr lang="de-DE" baseline="0" dirty="0" smtClean="0"/>
              <a:t>Neben den Masterprogrammen bieten wir Graduiertenschulen sowie eine in Deutschland fast einzigartige Betreuung aller </a:t>
            </a:r>
            <a:r>
              <a:rPr lang="de-DE" baseline="0" dirty="0" err="1" smtClean="0"/>
              <a:t>PhD-students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In der Graduiertenakademie. </a:t>
            </a:r>
          </a:p>
          <a:p>
            <a:r>
              <a:rPr lang="de-DE" baseline="0" dirty="0" smtClean="0"/>
              <a:t>Zu diesen Studiengängen zählen:</a:t>
            </a:r>
          </a:p>
          <a:p>
            <a:endParaRPr lang="de-DE" baseline="0" dirty="0" smtClean="0"/>
          </a:p>
          <a:p>
            <a:r>
              <a:rPr lang="de-DE" dirty="0" smtClean="0">
                <a:effectLst/>
                <a:hlinkClick r:id="rId3"/>
              </a:rPr>
              <a:t> </a:t>
            </a:r>
            <a:r>
              <a:rPr lang="de-DE" dirty="0" err="1" smtClean="0">
                <a:effectLst/>
                <a:hlinkClick r:id="rId3"/>
              </a:rPr>
              <a:t>Biochemistry</a:t>
            </a:r>
            <a:endParaRPr lang="de-DE" dirty="0" smtClean="0">
              <a:effectLst/>
            </a:endParaRPr>
          </a:p>
          <a:p>
            <a:r>
              <a:rPr lang="de-DE" dirty="0" smtClean="0">
                <a:effectLst/>
                <a:hlinkClick r:id="rId4"/>
              </a:rPr>
              <a:t> Economics</a:t>
            </a:r>
            <a:endParaRPr lang="de-DE" dirty="0" smtClean="0">
              <a:effectLst/>
            </a:endParaRPr>
          </a:p>
          <a:p>
            <a:r>
              <a:rPr lang="de-DE" dirty="0" smtClean="0">
                <a:effectLst/>
                <a:hlinkClick r:id="rId5"/>
              </a:rPr>
              <a:t> Evolution, Ecology </a:t>
            </a:r>
            <a:r>
              <a:rPr lang="de-DE" dirty="0" err="1" smtClean="0">
                <a:effectLst/>
                <a:hlinkClick r:id="rId5"/>
              </a:rPr>
              <a:t>and</a:t>
            </a:r>
            <a:r>
              <a:rPr lang="de-DE" dirty="0" smtClean="0">
                <a:effectLst/>
                <a:hlinkClick r:id="rId5"/>
              </a:rPr>
              <a:t> </a:t>
            </a:r>
            <a:r>
              <a:rPr lang="de-DE" dirty="0" err="1" smtClean="0">
                <a:effectLst/>
                <a:hlinkClick r:id="rId5"/>
              </a:rPr>
              <a:t>Systematics</a:t>
            </a:r>
            <a:endParaRPr lang="de-DE" dirty="0" smtClean="0">
              <a:effectLst/>
            </a:endParaRPr>
          </a:p>
          <a:p>
            <a:r>
              <a:rPr lang="de-DE" dirty="0" smtClean="0">
                <a:effectLst/>
                <a:hlinkClick r:id="rId6"/>
              </a:rPr>
              <a:t> </a:t>
            </a:r>
            <a:r>
              <a:rPr lang="de-DE" dirty="0" err="1" smtClean="0">
                <a:effectLst/>
                <a:hlinkClick r:id="rId6"/>
              </a:rPr>
              <a:t>Microbiology</a:t>
            </a:r>
            <a:endParaRPr lang="de-DE" dirty="0" smtClean="0">
              <a:effectLst/>
            </a:endParaRPr>
          </a:p>
          <a:p>
            <a:r>
              <a:rPr lang="de-DE" dirty="0" err="1" smtClean="0">
                <a:effectLst/>
                <a:hlinkClick r:id="rId7"/>
              </a:rPr>
              <a:t>Molecular</a:t>
            </a:r>
            <a:r>
              <a:rPr lang="de-DE" dirty="0" smtClean="0">
                <a:effectLst/>
                <a:hlinkClick r:id="rId7"/>
              </a:rPr>
              <a:t> Life </a:t>
            </a:r>
            <a:r>
              <a:rPr lang="de-DE" dirty="0" err="1" smtClean="0">
                <a:effectLst/>
                <a:hlinkClick r:id="rId7"/>
              </a:rPr>
              <a:t>Sciences</a:t>
            </a:r>
            <a:endParaRPr lang="de-DE" dirty="0" smtClean="0">
              <a:effectLst/>
            </a:endParaRPr>
          </a:p>
          <a:p>
            <a:r>
              <a:rPr lang="de-DE" dirty="0" err="1" smtClean="0">
                <a:effectLst/>
                <a:hlinkClick r:id="rId8"/>
              </a:rPr>
              <a:t>Molecular</a:t>
            </a:r>
            <a:r>
              <a:rPr lang="de-DE" dirty="0" smtClean="0">
                <a:effectLst/>
                <a:hlinkClick r:id="rId8"/>
              </a:rPr>
              <a:t> </a:t>
            </a:r>
            <a:r>
              <a:rPr lang="de-DE" dirty="0" err="1" smtClean="0">
                <a:effectLst/>
                <a:hlinkClick r:id="rId8"/>
              </a:rPr>
              <a:t>Medicine</a:t>
            </a:r>
            <a:endParaRPr lang="de-DE" dirty="0" smtClean="0">
              <a:effectLst/>
            </a:endParaRPr>
          </a:p>
          <a:p>
            <a:r>
              <a:rPr lang="de-DE" dirty="0" smtClean="0">
                <a:effectLst/>
                <a:hlinkClick r:id="rId9"/>
              </a:rPr>
              <a:t>Und</a:t>
            </a:r>
            <a:r>
              <a:rPr lang="de-DE" baseline="0" dirty="0" smtClean="0">
                <a:effectLst/>
                <a:hlinkClick r:id="rId9"/>
              </a:rPr>
              <a:t> </a:t>
            </a:r>
            <a:r>
              <a:rPr lang="de-DE" dirty="0" err="1" smtClean="0">
                <a:effectLst/>
                <a:hlinkClick r:id="rId9"/>
              </a:rPr>
              <a:t>Photonics</a:t>
            </a:r>
            <a:endParaRPr lang="de-DE" dirty="0" smtClean="0">
              <a:effectLst/>
            </a:endParaRPr>
          </a:p>
          <a:p>
            <a:r>
              <a:rPr lang="de-DE" dirty="0" err="1" smtClean="0">
                <a:effectLst/>
                <a:hlinkClick r:id="rId10"/>
              </a:rPr>
              <a:t>M.Sc</a:t>
            </a:r>
            <a:r>
              <a:rPr lang="de-DE" dirty="0" smtClean="0">
                <a:effectLst/>
                <a:hlinkClick r:id="rId10"/>
              </a:rPr>
              <a:t>. Studies in Economics </a:t>
            </a:r>
            <a:endParaRPr lang="de-DE" dirty="0" smtClean="0">
              <a:effectLst/>
            </a:endParaRPr>
          </a:p>
          <a:p>
            <a:r>
              <a:rPr lang="de-DE" baseline="0" dirty="0" smtClean="0"/>
              <a:t> 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72E41-DF61-41BE-836A-A229D30F826E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412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Alle wichtigen Informationen zu</a:t>
            </a:r>
            <a:r>
              <a:rPr lang="de-DE" baseline="0" dirty="0" smtClean="0"/>
              <a:t> unseren englischsprachigen Masterprogrammen finden Sie unter:</a:t>
            </a:r>
          </a:p>
          <a:p>
            <a:r>
              <a:rPr lang="de-DE" baseline="0" smtClean="0"/>
              <a:t>(Siehe Link)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72E41-DF61-41BE-836A-A229D30F826E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083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 bwMode="ltGray">
          <a:xfrm>
            <a:off x="-1" y="0"/>
            <a:ext cx="9144001" cy="2537520"/>
          </a:xfrm>
          <a:prstGeom prst="rect">
            <a:avLst/>
          </a:prstGeom>
          <a:solidFill>
            <a:srgbClr val="00235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023" y="1124744"/>
            <a:ext cx="2793449" cy="284590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92897"/>
            <a:ext cx="9143999" cy="144000"/>
          </a:xfrm>
          <a:prstGeom prst="rect">
            <a:avLst/>
          </a:prstGeom>
        </p:spPr>
      </p:pic>
      <p:pic>
        <p:nvPicPr>
          <p:cNvPr id="13" name="Grafik 12" descr="Logo_FSU_Wortmarke.png"/>
          <p:cNvPicPr>
            <a:picLocks noChangeAspect="1"/>
          </p:cNvPicPr>
          <p:nvPr userDrawn="1"/>
        </p:nvPicPr>
        <p:blipFill>
          <a:blip r:embed="rId4" cstate="print">
            <a:lum bright="100000"/>
          </a:blip>
          <a:stretch>
            <a:fillRect/>
          </a:stretch>
        </p:blipFill>
        <p:spPr>
          <a:xfrm>
            <a:off x="467544" y="1700808"/>
            <a:ext cx="4834838" cy="360040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96800" y="3436980"/>
            <a:ext cx="7361348" cy="640092"/>
          </a:xfrm>
        </p:spPr>
        <p:txBody>
          <a:bodyPr lIns="90000" tIns="0" rIns="90000" bIns="0" anchor="b">
            <a:normAutofit/>
          </a:bodyPr>
          <a:lstStyle>
            <a:lvl1pPr marL="0" indent="0" algn="l">
              <a:buNone/>
              <a:defRPr sz="1800" b="0">
                <a:solidFill>
                  <a:srgbClr val="0023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de-DE" dirty="0" smtClean="0"/>
              <a:t>Formatvorlage des Untertitelmasters durch Klicken bearbeiten</a:t>
            </a:r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4293096"/>
            <a:ext cx="7390604" cy="1728192"/>
          </a:xfrm>
          <a:prstGeom prst="rect">
            <a:avLst/>
          </a:prstGeom>
        </p:spPr>
        <p:txBody>
          <a:bodyPr vert="horz" wrap="square" lIns="91440" tIns="0" rIns="9000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lnSpc>
                <a:spcPct val="100000"/>
              </a:lnSpc>
              <a:defRPr sz="4400" b="1">
                <a:solidFill>
                  <a:srgbClr val="002350"/>
                </a:solidFill>
              </a:defRPr>
            </a:lvl1pPr>
            <a:extLst/>
          </a:lstStyle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  <p:sp>
        <p:nvSpPr>
          <p:cNvPr id="20" name="Rechteck 19"/>
          <p:cNvSpPr/>
          <p:nvPr/>
        </p:nvSpPr>
        <p:spPr bwMode="ltGray">
          <a:xfrm>
            <a:off x="1" y="6572272"/>
            <a:ext cx="9143999" cy="285728"/>
          </a:xfrm>
          <a:prstGeom prst="rect">
            <a:avLst/>
          </a:prstGeom>
          <a:solidFill>
            <a:srgbClr val="00235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28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2"/>
          </p:nvPr>
        </p:nvSpPr>
        <p:spPr>
          <a:xfrm>
            <a:off x="428596" y="2060848"/>
            <a:ext cx="2214578" cy="415423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>
          <a:xfrm>
            <a:off x="2786050" y="2060848"/>
            <a:ext cx="5929354" cy="415423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pic>
        <p:nvPicPr>
          <p:cNvPr id="6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7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849384"/>
            <a:ext cx="8286808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28596" y="2492896"/>
            <a:ext cx="8286808" cy="3722186"/>
          </a:xfrm>
        </p:spPr>
        <p:txBody>
          <a:bodyPr/>
          <a:lstStyle>
            <a:lvl1pPr eaLnBrk="1" latinLnBrk="0" hangingPunct="1">
              <a:defRPr sz="2400"/>
            </a:lvl1pPr>
            <a:lvl2pPr marL="432000" indent="-216000" eaLnBrk="1" latinLnBrk="0" hangingPunct="1">
              <a:buFont typeface="Arial" pitchFamily="34" charset="0"/>
              <a:buChar char="•"/>
              <a:defRPr sz="2000"/>
            </a:lvl2pPr>
            <a:lvl3pPr marL="684000" indent="-216000" eaLnBrk="1" latinLnBrk="0" hangingPunct="1">
              <a:buFont typeface="Arial" pitchFamily="34" charset="0"/>
              <a:buChar char="•"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pic>
        <p:nvPicPr>
          <p:cNvPr id="13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17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Inhaltsplatzhalter 5"/>
          <p:cNvSpPr>
            <a:spLocks noGrp="1"/>
          </p:cNvSpPr>
          <p:nvPr>
            <p:ph sz="quarter" idx="4"/>
          </p:nvPr>
        </p:nvSpPr>
        <p:spPr>
          <a:xfrm>
            <a:off x="395536" y="2204864"/>
            <a:ext cx="8319868" cy="40102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17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849384"/>
            <a:ext cx="4068792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28596" y="2492896"/>
            <a:ext cx="4068792" cy="37221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3438" y="1849384"/>
            <a:ext cx="4070379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10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492896"/>
            <a:ext cx="4070379" cy="37221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pic>
        <p:nvPicPr>
          <p:cNvPr id="13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51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849384"/>
            <a:ext cx="8319868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28596" y="2492896"/>
            <a:ext cx="4068792" cy="37221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0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492896"/>
            <a:ext cx="4070379" cy="37221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pic>
        <p:nvPicPr>
          <p:cNvPr id="12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3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28596" y="1988840"/>
            <a:ext cx="4068792" cy="422624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0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70379" cy="422624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pic>
        <p:nvPicPr>
          <p:cNvPr id="11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3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enutzerdefiniertes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45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Logo_FSU_BildmarkeSW.ai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596" y="1196752"/>
            <a:ext cx="8286808" cy="5018330"/>
          </a:xfr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tx2"/>
                </a:solidFill>
              </a:defRPr>
            </a:lvl1pPr>
            <a:lvl2pPr indent="-216000">
              <a:spcAft>
                <a:spcPts val="0"/>
              </a:spcAft>
              <a:defRPr>
                <a:solidFill>
                  <a:schemeClr val="tx2"/>
                </a:solidFill>
              </a:defRPr>
            </a:lvl2pPr>
            <a:lvl3pPr indent="-216000">
              <a:spcAft>
                <a:spcPts val="0"/>
              </a:spcAft>
              <a:defRPr>
                <a:solidFill>
                  <a:schemeClr val="tx2"/>
                </a:solidFill>
              </a:defRPr>
            </a:lvl3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2845" y="6598800"/>
            <a:ext cx="7572427" cy="179047"/>
          </a:xfrm>
          <a:prstGeom prst="rect">
            <a:avLst/>
          </a:prstGeom>
        </p:spPr>
        <p:txBody>
          <a:bodyPr vert="horz" lIns="0" rIns="45720" bIns="0" rtlCol="0" anchor="b"/>
          <a:lstStyle>
            <a:lvl1pPr algn="l" eaLnBrk="1" latinLnBrk="0" hangingPunct="1">
              <a:defRPr kumimoji="0" sz="800" b="1" cap="none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4855" y="6598800"/>
            <a:ext cx="1176301" cy="179047"/>
          </a:xfrm>
          <a:prstGeom prst="rect">
            <a:avLst/>
          </a:prstGeom>
        </p:spPr>
        <p:txBody>
          <a:bodyPr vert="horz" lIns="46800" rIns="0" bIns="0" rtlCol="0" anchor="b"/>
          <a:lstStyle>
            <a:lvl1pPr algn="r" eaLnBrk="1" latinLnBrk="0" hangingPunct="1">
              <a:defRPr kumimoji="0" sz="800" b="1">
                <a:solidFill>
                  <a:schemeClr val="bg1"/>
                </a:solidFill>
              </a:defRPr>
            </a:lvl1pPr>
            <a:extLst/>
          </a:lstStyle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7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196752"/>
            <a:ext cx="8286808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596" y="1844824"/>
            <a:ext cx="8286808" cy="4370258"/>
          </a:xfrm>
        </p:spPr>
        <p:txBody>
          <a:bodyPr/>
          <a:lstStyle>
            <a:lvl1pPr eaLnBrk="1" latinLnBrk="0" hangingPunct="1">
              <a:defRPr sz="2400"/>
            </a:lvl1pPr>
            <a:lvl2pPr marL="432000" indent="-216000" eaLnBrk="1" latinLnBrk="0" hangingPunct="1">
              <a:buFont typeface="Arial" pitchFamily="34" charset="0"/>
              <a:buChar char="•"/>
              <a:defRPr sz="2000"/>
            </a:lvl2pPr>
            <a:lvl3pPr marL="684000" indent="-216000" eaLnBrk="1" latinLnBrk="0" hangingPunct="1">
              <a:buFont typeface="Arial" pitchFamily="34" charset="0"/>
              <a:buChar char="•"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pic>
        <p:nvPicPr>
          <p:cNvPr id="6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  <p:pic>
        <p:nvPicPr>
          <p:cNvPr id="8" name="Bild 7" descr="Logo_FSU_BildmarkeSW.ai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8596" y="1196752"/>
            <a:ext cx="4067204" cy="5018330"/>
          </a:xfrm>
        </p:spPr>
        <p:txBody>
          <a:bodyPr lIns="3600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196752"/>
            <a:ext cx="4071966" cy="50183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2845" y="6598800"/>
            <a:ext cx="7572427" cy="179047"/>
          </a:xfrm>
          <a:prstGeom prst="rect">
            <a:avLst/>
          </a:prstGeom>
        </p:spPr>
        <p:txBody>
          <a:bodyPr vert="horz" lIns="0" rIns="45720" bIns="0" rtlCol="0" anchor="b"/>
          <a:lstStyle>
            <a:lvl1pPr algn="l" eaLnBrk="1" latinLnBrk="0" hangingPunct="1">
              <a:defRPr kumimoji="0" sz="800" b="1" cap="none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4855" y="6598800"/>
            <a:ext cx="1176301" cy="179047"/>
          </a:xfrm>
          <a:prstGeom prst="rect">
            <a:avLst/>
          </a:prstGeom>
        </p:spPr>
        <p:txBody>
          <a:bodyPr vert="horz" lIns="46800" rIns="0" bIns="0" rtlCol="0" anchor="b"/>
          <a:lstStyle>
            <a:lvl1pPr algn="r" eaLnBrk="1" latinLnBrk="0" hangingPunct="1">
              <a:defRPr kumimoji="0" sz="800" b="1">
                <a:solidFill>
                  <a:schemeClr val="bg1"/>
                </a:solidFill>
              </a:defRPr>
            </a:lvl1pPr>
            <a:extLst/>
          </a:lstStyle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  <p:pic>
        <p:nvPicPr>
          <p:cNvPr id="10" name="Bild 9" descr="Logo_FSU_BildmarkeSW.ai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196752"/>
            <a:ext cx="4068792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596" y="1844824"/>
            <a:ext cx="4068792" cy="4370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3438" y="1196752"/>
            <a:ext cx="4070379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070379" cy="4370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pic>
        <p:nvPicPr>
          <p:cNvPr id="8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  <p:pic>
        <p:nvPicPr>
          <p:cNvPr id="10" name="Bild 9" descr="Logo_FSU_BildmarkeSW.ai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196752"/>
            <a:ext cx="8286808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596" y="1844824"/>
            <a:ext cx="4068792" cy="4370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070379" cy="4370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pic>
        <p:nvPicPr>
          <p:cNvPr id="7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  <p:pic>
        <p:nvPicPr>
          <p:cNvPr id="9" name="Bild 8" descr="Logo_FSU_BildmarkeSW.ai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196752"/>
            <a:ext cx="8286808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596" y="1844824"/>
            <a:ext cx="2214578" cy="4370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786050" y="1844824"/>
            <a:ext cx="5929354" cy="4370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pic>
        <p:nvPicPr>
          <p:cNvPr id="7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  <p:pic>
        <p:nvPicPr>
          <p:cNvPr id="9" name="Bild 8" descr="Logo_FSU_BildmarkeSW.ai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596" y="1196752"/>
            <a:ext cx="2214578" cy="50183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786050" y="1196752"/>
            <a:ext cx="5929354" cy="50183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pic>
        <p:nvPicPr>
          <p:cNvPr id="7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691953"/>
            <a:ext cx="9191185" cy="144743"/>
          </a:xfrm>
          <a:prstGeom prst="rect">
            <a:avLst/>
          </a:prstGeom>
        </p:spPr>
      </p:pic>
      <p:pic>
        <p:nvPicPr>
          <p:cNvPr id="9" name="Bild 8" descr="Logo_FSU_BildmarkeSW.ai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39">
            <a:off x="591477" y="927820"/>
            <a:ext cx="11664280" cy="824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1814512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28596" y="1988840"/>
            <a:ext cx="8286808" cy="571504"/>
          </a:xfrm>
        </p:spPr>
        <p:txBody>
          <a:bodyPr lIns="146304"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e-DE" dirty="0" smtClean="0"/>
              <a:t>Text durch Klicken bearbeiten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28596" y="2708920"/>
            <a:ext cx="2214578" cy="35061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11" name="Inhaltsplatzhalter 5"/>
          <p:cNvSpPr>
            <a:spLocks noGrp="1"/>
          </p:cNvSpPr>
          <p:nvPr>
            <p:ph sz="quarter" idx="4"/>
          </p:nvPr>
        </p:nvSpPr>
        <p:spPr>
          <a:xfrm>
            <a:off x="2786050" y="2708920"/>
            <a:ext cx="5929354" cy="35061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pic>
        <p:nvPicPr>
          <p:cNvPr id="6" name="Grafi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2816"/>
            <a:ext cx="9180513" cy="1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05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8596" y="1196752"/>
            <a:ext cx="8286808" cy="5018330"/>
          </a:xfrm>
          <a:prstGeom prst="rect">
            <a:avLst/>
          </a:prstGeom>
        </p:spPr>
        <p:txBody>
          <a:bodyPr vert="horz" lIns="36000" tIns="91440" rtlCol="0">
            <a:normAutofit/>
          </a:bodyPr>
          <a:lstStyle>
            <a:extLst/>
          </a:lstStyle>
          <a:p>
            <a:pPr lvl="0" eaLnBrk="1" latinLnBrk="0" hangingPunct="1"/>
            <a:r>
              <a:rPr lang="de-DE" dirty="0" smtClean="0"/>
              <a:t>Textmasterformate durch Klicken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</p:txBody>
      </p:sp>
      <p:sp>
        <p:nvSpPr>
          <p:cNvPr id="9" name="Rechteck 8"/>
          <p:cNvSpPr/>
          <p:nvPr/>
        </p:nvSpPr>
        <p:spPr bwMode="ltGray">
          <a:xfrm>
            <a:off x="1" y="6572272"/>
            <a:ext cx="9143999" cy="285728"/>
          </a:xfrm>
          <a:prstGeom prst="rect">
            <a:avLst/>
          </a:prstGeom>
          <a:solidFill>
            <a:srgbClr val="00235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2845" y="6598800"/>
            <a:ext cx="7572427" cy="179047"/>
          </a:xfrm>
          <a:prstGeom prst="rect">
            <a:avLst/>
          </a:prstGeom>
        </p:spPr>
        <p:txBody>
          <a:bodyPr vert="horz" lIns="0" rIns="45720" bIns="0" rtlCol="0" anchor="b"/>
          <a:lstStyle>
            <a:lvl1pPr algn="l" eaLnBrk="1" latinLnBrk="0" hangingPunct="1">
              <a:defRPr kumimoji="0" sz="800" b="1" cap="none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de-DE" dirty="0" smtClean="0"/>
              <a:t>Internationales Büro der FSU Jena  ·  Titel der Präsentation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4855" y="6598800"/>
            <a:ext cx="1176301" cy="179047"/>
          </a:xfrm>
          <a:prstGeom prst="rect">
            <a:avLst/>
          </a:prstGeom>
        </p:spPr>
        <p:txBody>
          <a:bodyPr vert="horz" lIns="46800" rIns="0" bIns="0" rtlCol="0" anchor="b"/>
          <a:lstStyle>
            <a:lvl1pPr algn="r" eaLnBrk="1" latinLnBrk="0" hangingPunct="1">
              <a:defRPr kumimoji="0" sz="800" b="1">
                <a:solidFill>
                  <a:schemeClr val="bg1"/>
                </a:solidFill>
              </a:defRPr>
            </a:lvl1pPr>
            <a:extLst/>
          </a:lstStyle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228184" y="332656"/>
            <a:ext cx="2520280" cy="1874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13" r:id="rId9"/>
    <p:sldLayoutId id="2147483712" r:id="rId10"/>
    <p:sldLayoutId id="2147483716" r:id="rId11"/>
    <p:sldLayoutId id="2147483715" r:id="rId12"/>
    <p:sldLayoutId id="2147483717" r:id="rId13"/>
    <p:sldLayoutId id="2147483718" r:id="rId14"/>
    <p:sldLayoutId id="2147483719" r:id="rId15"/>
    <p:sldLayoutId id="2147483721" r:id="rId16"/>
  </p:sldLayoutIdLst>
  <p:timing>
    <p:tnLst>
      <p:par>
        <p:cTn id="1" dur="indefinite" restart="never" nodeType="tmRoot"/>
      </p:par>
    </p:tnLst>
  </p:timing>
  <p:hf hdr="0" dt="0"/>
  <p:txStyles>
    <p:titleStyle>
      <a:lvl1pPr marL="0" indent="0" algn="l" rtl="0" eaLnBrk="1" latinLnBrk="0" hangingPunct="1">
        <a:lnSpc>
          <a:spcPct val="80000"/>
        </a:lnSpc>
        <a:spcBef>
          <a:spcPct val="0"/>
        </a:spcBef>
        <a:buNone/>
        <a:defRPr kumimoji="0" sz="3000" b="1" kern="1200">
          <a:solidFill>
            <a:schemeClr val="bg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118800" indent="0" algn="l" rtl="0" eaLnBrk="1" latinLnBrk="0" hangingPunct="1">
        <a:lnSpc>
          <a:spcPct val="130000"/>
        </a:lnSpc>
        <a:spcBef>
          <a:spcPts val="0"/>
        </a:spcBef>
        <a:buClr>
          <a:schemeClr val="accent1"/>
        </a:buClr>
        <a:buSzPct val="80000"/>
        <a:buFont typeface="Arial" pitchFamily="34" charset="0"/>
        <a:buNone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432000" indent="-216000" algn="l" rtl="0" eaLnBrk="1" latinLnBrk="0" hangingPunct="1">
        <a:lnSpc>
          <a:spcPct val="130000"/>
        </a:lnSpc>
        <a:spcBef>
          <a:spcPct val="20000"/>
        </a:spcBef>
        <a:buClr>
          <a:schemeClr val="accent2"/>
        </a:buClr>
        <a:buSzPct val="90000"/>
        <a:buFont typeface="Arial" pitchFamily="34" charset="0"/>
        <a:buChar char="•"/>
        <a:defRPr kumimoji="0" sz="2500" kern="1200">
          <a:solidFill>
            <a:schemeClr val="tx2"/>
          </a:solidFill>
          <a:latin typeface="+mn-lt"/>
          <a:ea typeface="+mn-ea"/>
          <a:cs typeface="+mn-cs"/>
        </a:defRPr>
      </a:lvl2pPr>
      <a:lvl3pPr marL="684000" indent="-216000" algn="l" rtl="0" eaLnBrk="1" latinLnBrk="0" hangingPunct="1">
        <a:lnSpc>
          <a:spcPct val="130000"/>
        </a:lnSpc>
        <a:spcBef>
          <a:spcPts val="600"/>
        </a:spcBef>
        <a:buClr>
          <a:schemeClr val="accent3"/>
        </a:buClr>
        <a:buFont typeface="Arial" pitchFamily="34" charset="0"/>
        <a:buChar char="•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lnSpc>
          <a:spcPct val="130000"/>
        </a:lnSpc>
        <a:spcBef>
          <a:spcPct val="20000"/>
        </a:spcBef>
        <a:buClr>
          <a:schemeClr val="accent4"/>
        </a:buClr>
        <a:buFont typeface="Arial" pitchFamily="34" charset="0"/>
        <a:buChar char="•"/>
        <a:defRPr kumimoji="0"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lnSpc>
          <a:spcPct val="130000"/>
        </a:lnSpc>
        <a:spcBef>
          <a:spcPct val="20000"/>
        </a:spcBef>
        <a:buClr>
          <a:schemeClr val="accent5"/>
        </a:buClr>
        <a:buFont typeface="Arial" pitchFamily="34" charset="0"/>
        <a:buChar char="•"/>
        <a:defRPr kumimoji="0" lang="en-US" sz="2000" kern="1200" smtClean="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anna.kanukhina@rshu.ru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ltGray">
          <a:xfrm>
            <a:off x="-4499" y="6295988"/>
            <a:ext cx="9152998" cy="562012"/>
          </a:xfrm>
          <a:prstGeom prst="rect">
            <a:avLst/>
          </a:prstGeom>
          <a:solidFill>
            <a:schemeClr val="bg1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kumimoji="0" lang="en-GB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8136904" cy="640092"/>
          </a:xfrm>
        </p:spPr>
        <p:txBody>
          <a:bodyPr anchor="t">
            <a:normAutofit/>
          </a:bodyPr>
          <a:lstStyle/>
          <a:p>
            <a:r>
              <a:rPr lang="en-GB" sz="2000" b="1" smtClean="0"/>
              <a:t>Grantee programme: Erasmus</a:t>
            </a:r>
            <a:r>
              <a:rPr lang="en-GB" sz="2000" b="1" dirty="0" smtClean="0"/>
              <a:t>+ / International Dimension</a:t>
            </a:r>
            <a:endParaRPr lang="en-GB" sz="20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8616330" y="597519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467544" y="3140968"/>
            <a:ext cx="8136904" cy="1728192"/>
          </a:xfrm>
        </p:spPr>
        <p:txBody>
          <a:bodyPr>
            <a:normAutofit/>
          </a:bodyPr>
          <a:lstStyle/>
          <a:p>
            <a:r>
              <a:rPr lang="en-GB" dirty="0" smtClean="0"/>
              <a:t>Friedrich-Schiller-</a:t>
            </a:r>
            <a:br>
              <a:rPr lang="en-GB" dirty="0" smtClean="0"/>
            </a:br>
            <a:r>
              <a:rPr lang="en-GB" dirty="0" err="1" smtClean="0"/>
              <a:t>Universität</a:t>
            </a:r>
            <a:r>
              <a:rPr lang="en-GB" dirty="0" smtClean="0"/>
              <a:t> Jena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/ </a:t>
            </a:r>
            <a:r>
              <a:rPr lang="de-DE" dirty="0"/>
              <a:t>E</a:t>
            </a:r>
            <a:r>
              <a:rPr lang="de-DE" dirty="0" smtClean="0"/>
              <a:t>rasmus+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323528" y="1772816"/>
            <a:ext cx="8391876" cy="787528"/>
          </a:xfrm>
        </p:spPr>
        <p:txBody>
          <a:bodyPr>
            <a:normAutofit fontScale="70000" lnSpcReduction="20000"/>
          </a:bodyPr>
          <a:lstStyle/>
          <a:p>
            <a:endParaRPr lang="de-DE" dirty="0" smtClean="0"/>
          </a:p>
          <a:p>
            <a:r>
              <a:rPr lang="de-DE" sz="4400" dirty="0" err="1" smtClean="0"/>
              <a:t>Scholarships</a:t>
            </a:r>
            <a:r>
              <a:rPr lang="de-DE" sz="4400" dirty="0"/>
              <a:t>: </a:t>
            </a:r>
          </a:p>
          <a:p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92896"/>
            <a:ext cx="8391847" cy="3404238"/>
          </a:xfrm>
        </p:spPr>
      </p:pic>
    </p:spTree>
    <p:extLst>
      <p:ext uri="{BB962C8B-B14F-4D97-AF65-F5344CB8AC3E}">
        <p14:creationId xmlns:p14="http://schemas.microsoft.com/office/powerpoint/2010/main" val="53063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/ Erasmus+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467544" y="2132856"/>
            <a:ext cx="8286808" cy="571504"/>
          </a:xfrm>
        </p:spPr>
        <p:txBody>
          <a:bodyPr/>
          <a:lstStyle/>
          <a:p>
            <a:r>
              <a:rPr lang="en-GB" dirty="0"/>
              <a:t>Application Details</a:t>
            </a:r>
            <a:endParaRPr lang="de-DE" dirty="0"/>
          </a:p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Applications </a:t>
            </a:r>
            <a:r>
              <a:rPr lang="en-GB" dirty="0"/>
              <a:t>for the Erasmus+ International Dimension programme </a:t>
            </a:r>
            <a:r>
              <a:rPr lang="en-GB" dirty="0" smtClean="0"/>
              <a:t>should be send by the </a:t>
            </a:r>
            <a:r>
              <a:rPr lang="en-GB" b="1" dirty="0" smtClean="0"/>
              <a:t>15.12.2015</a:t>
            </a:r>
            <a:r>
              <a:rPr lang="en-GB" dirty="0" smtClean="0"/>
              <a:t> to:</a:t>
            </a:r>
            <a:endParaRPr lang="de-DE" dirty="0"/>
          </a:p>
          <a:p>
            <a:r>
              <a:rPr lang="de-DE" dirty="0"/>
              <a:t>International </a:t>
            </a:r>
            <a:r>
              <a:rPr lang="de-DE" dirty="0" smtClean="0"/>
              <a:t>Office </a:t>
            </a:r>
            <a:r>
              <a:rPr lang="de-DE" dirty="0" err="1" smtClean="0"/>
              <a:t>of</a:t>
            </a:r>
            <a:r>
              <a:rPr lang="de-DE" dirty="0" smtClean="0"/>
              <a:t> RSHU </a:t>
            </a:r>
          </a:p>
          <a:p>
            <a:r>
              <a:rPr lang="fr-FR" b="1" dirty="0" smtClean="0"/>
              <a:t>Anna  </a:t>
            </a:r>
            <a:r>
              <a:rPr lang="fr-FR" b="1" dirty="0" err="1" smtClean="0"/>
              <a:t>Kanukhina</a:t>
            </a:r>
            <a:endParaRPr lang="fr-FR" b="1" dirty="0" smtClean="0"/>
          </a:p>
          <a:p>
            <a:r>
              <a:rPr lang="en-GB" dirty="0" smtClean="0"/>
              <a:t>or </a:t>
            </a:r>
            <a:r>
              <a:rPr lang="en-GB" dirty="0"/>
              <a:t>sent by e-mail </a:t>
            </a:r>
            <a:r>
              <a:rPr lang="en-GB" dirty="0" smtClean="0"/>
              <a:t>to: </a:t>
            </a:r>
            <a:r>
              <a:rPr lang="pt-BR" b="1" dirty="0" smtClean="0">
                <a:hlinkClick r:id="rId2"/>
              </a:rPr>
              <a:t>anna.kanukhina@rshu.ru</a:t>
            </a:r>
            <a:endParaRPr lang="pt-BR" b="1" dirty="0" smtClean="0"/>
          </a:p>
          <a:p>
            <a:r>
              <a:rPr lang="pt-BR" dirty="0" smtClean="0"/>
              <a:t>Nomination list will be forwarded to FSU Jena</a:t>
            </a:r>
          </a:p>
          <a:p>
            <a:r>
              <a:rPr lang="pt-BR" dirty="0" smtClean="0"/>
              <a:t>Final selection until </a:t>
            </a:r>
            <a:r>
              <a:rPr lang="pt-BR" b="1" dirty="0" smtClean="0"/>
              <a:t>31.12.2015</a:t>
            </a:r>
          </a:p>
          <a:p>
            <a:r>
              <a:rPr lang="pt-BR" b="1" dirty="0" smtClean="0"/>
              <a:t>Final Information of grantees: 1.1. – 4.1.16 </a:t>
            </a:r>
          </a:p>
          <a:p>
            <a:r>
              <a:rPr lang="pt-BR" b="1" dirty="0" smtClean="0"/>
              <a:t>Online application at FSU: 4.1. – 15.1.2016</a:t>
            </a:r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40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/ Erasmus+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Documents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The following documents must be included:</a:t>
            </a:r>
            <a:endParaRPr lang="de-DE" dirty="0"/>
          </a:p>
          <a:p>
            <a:r>
              <a:rPr lang="en-US" dirty="0"/>
              <a:t>The documents required are:</a:t>
            </a:r>
            <a:br>
              <a:rPr lang="en-US" dirty="0"/>
            </a:br>
            <a:r>
              <a:rPr lang="en-US" dirty="0"/>
              <a:t>• CV (https://europass.cedefop.europa.eu/de/documents/curriculum-vitae)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Scanned copy of  </a:t>
            </a:r>
            <a:r>
              <a:rPr lang="en-US" dirty="0"/>
              <a:t>passport or identity card</a:t>
            </a:r>
            <a:br>
              <a:rPr lang="en-US" dirty="0"/>
            </a:br>
            <a:r>
              <a:rPr lang="en-US" dirty="0" smtClean="0"/>
              <a:t>• Letter of motivation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language certificates (English Certificate B1 / B2 According to CEFR / CEFR; IELTS 6.0 TOEFL 72 (IBT), Cambridge First Certificate in English, German B1 / 2 According to CEF / CEFR, Goethe </a:t>
            </a:r>
            <a:r>
              <a:rPr lang="en-US" dirty="0" smtClean="0"/>
              <a:t>certificate </a:t>
            </a:r>
            <a:r>
              <a:rPr lang="en-US" dirty="0"/>
              <a:t>B2; </a:t>
            </a:r>
            <a:r>
              <a:rPr lang="en-US" dirty="0" err="1"/>
              <a:t>TestDaF</a:t>
            </a:r>
            <a:r>
              <a:rPr lang="en-US" dirty="0"/>
              <a:t>: minimum 4x3, DSD I or II, DSH-1 or DSH 2</a:t>
            </a:r>
            <a:r>
              <a:rPr lang="en-US" dirty="0" smtClean="0"/>
              <a:t>) – can also be provided by </a:t>
            </a:r>
            <a:r>
              <a:rPr lang="en-US" smtClean="0"/>
              <a:t>the RSHU </a:t>
            </a:r>
            <a:r>
              <a:rPr lang="en-US" dirty="0" smtClean="0"/>
              <a:t>language center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List of </a:t>
            </a:r>
            <a:r>
              <a:rPr lang="en-US" dirty="0" smtClean="0"/>
              <a:t>publications (PhD  and academic </a:t>
            </a:r>
            <a:r>
              <a:rPr lang="en-US" dirty="0" err="1" smtClean="0"/>
              <a:t>mobilities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Proof of employee status or proof of enrollment</a:t>
            </a:r>
            <a:br>
              <a:rPr lang="en-US" dirty="0"/>
            </a:br>
            <a:r>
              <a:rPr lang="en-US" dirty="0"/>
              <a:t>• Learning Agreement or Research Plan (more information </a:t>
            </a:r>
            <a:r>
              <a:rPr lang="en-US" dirty="0" smtClean="0"/>
              <a:t>at https</a:t>
            </a:r>
            <a:r>
              <a:rPr lang="en-US" dirty="0"/>
              <a:t>://www.uni-jena.de/onleila/cgi/?x=lqh0tKfMl4y*ZEokU0P7DQ)</a:t>
            </a:r>
            <a:endParaRPr lang="de-DE" dirty="0"/>
          </a:p>
          <a:p>
            <a:r>
              <a:rPr lang="en-US" dirty="0"/>
              <a:t/>
            </a:r>
            <a:br>
              <a:rPr lang="en-US" dirty="0"/>
            </a:b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058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 / Erasmus+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Period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dirty="0"/>
              <a:t>Target </a:t>
            </a:r>
            <a:r>
              <a:rPr lang="en-GB" b="1" dirty="0" smtClean="0"/>
              <a:t>group </a:t>
            </a:r>
            <a:r>
              <a:rPr lang="en-GB" b="1" dirty="0"/>
              <a:t>Students (Bachelors, Masters, PhD) </a:t>
            </a:r>
            <a:endParaRPr lang="de-DE" dirty="0"/>
          </a:p>
          <a:p>
            <a:r>
              <a:rPr lang="en-GB" dirty="0"/>
              <a:t>For the summer </a:t>
            </a:r>
            <a:r>
              <a:rPr lang="en-GB" dirty="0" smtClean="0"/>
              <a:t>term </a:t>
            </a:r>
            <a:r>
              <a:rPr lang="en-GB" dirty="0"/>
              <a:t>2016: </a:t>
            </a:r>
            <a:r>
              <a:rPr lang="en-GB" b="1" dirty="0"/>
              <a:t>15 Dec 2016</a:t>
            </a:r>
            <a:endParaRPr lang="de-DE" b="1" dirty="0"/>
          </a:p>
          <a:p>
            <a:r>
              <a:rPr lang="en-GB" dirty="0"/>
              <a:t>For the winter semester 2016/17:</a:t>
            </a:r>
            <a:r>
              <a:rPr lang="en-GB" b="1" dirty="0"/>
              <a:t> 15 May </a:t>
            </a:r>
            <a:r>
              <a:rPr lang="en-GB" b="1" dirty="0" smtClean="0"/>
              <a:t>2016</a:t>
            </a:r>
            <a:endParaRPr lang="de-DE" dirty="0"/>
          </a:p>
          <a:p>
            <a:r>
              <a:rPr lang="en-GB" b="1" dirty="0" smtClean="0"/>
              <a:t>Target group Staff :</a:t>
            </a:r>
          </a:p>
          <a:p>
            <a:pPr marL="216000" lvl="1" indent="0">
              <a:buNone/>
            </a:pPr>
            <a:r>
              <a:rPr lang="en-GB" dirty="0" smtClean="0"/>
              <a:t>Applications </a:t>
            </a:r>
            <a:r>
              <a:rPr lang="en-GB" dirty="0"/>
              <a:t>can be submitted at all </a:t>
            </a:r>
            <a:r>
              <a:rPr lang="en-GB" dirty="0" smtClean="0"/>
              <a:t>time on the basis of a confirmation by the academic supervisor at FSU Jena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542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More information about English-taught Masters programmes :</a:t>
            </a:r>
            <a:br>
              <a:rPr lang="en-GB" b="1" dirty="0" smtClean="0"/>
            </a:br>
            <a:r>
              <a:rPr lang="en-GB" dirty="0" smtClean="0">
                <a:solidFill>
                  <a:srgbClr val="002350"/>
                </a:solidFill>
              </a:rPr>
              <a:t>http://www.master.uni-jena.de/en/Graduate+studies/Master+of+Science/English+taught+Master_s+Programmes-p-194.html</a:t>
            </a:r>
          </a:p>
          <a:p>
            <a:r>
              <a:rPr lang="en-GB" b="1" dirty="0" smtClean="0"/>
              <a:t>General </a:t>
            </a:r>
            <a:r>
              <a:rPr lang="en-GB" b="1" dirty="0" err="1" smtClean="0"/>
              <a:t>informations</a:t>
            </a:r>
            <a:r>
              <a:rPr lang="en-GB" b="1" dirty="0" smtClean="0"/>
              <a:t> about FSU in English:</a:t>
            </a:r>
          </a:p>
          <a:p>
            <a:r>
              <a:rPr lang="en-GB" dirty="0">
                <a:solidFill>
                  <a:srgbClr val="002350"/>
                </a:solidFill>
              </a:rPr>
              <a:t>http://www.uni-jena.de/en/start.html </a:t>
            </a:r>
            <a:endParaRPr lang="en-GB" dirty="0" smtClean="0">
              <a:solidFill>
                <a:srgbClr val="002350"/>
              </a:solidFill>
            </a:endParaRPr>
          </a:p>
          <a:p>
            <a:endParaRPr lang="en-GB" b="1" dirty="0" smtClean="0"/>
          </a:p>
          <a:p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Internationales Büro der FSU Jena  / Erasmus+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796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219" y="4999853"/>
            <a:ext cx="657561" cy="79208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28" y="6012310"/>
            <a:ext cx="1535542" cy="225002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845840" y="1844824"/>
            <a:ext cx="3366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Friedrich Schiller University Jena International Office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Project </a:t>
            </a:r>
            <a:r>
              <a:rPr lang="en-GB" dirty="0">
                <a:solidFill>
                  <a:schemeClr val="bg1"/>
                </a:solidFill>
              </a:rPr>
              <a:t>Coordinator</a:t>
            </a:r>
          </a:p>
          <a:p>
            <a:r>
              <a:rPr lang="en-GB" dirty="0">
                <a:solidFill>
                  <a:schemeClr val="bg1"/>
                </a:solidFill>
              </a:rPr>
              <a:t>Stefanie </a:t>
            </a:r>
            <a:r>
              <a:rPr lang="en-GB" dirty="0" smtClean="0">
                <a:solidFill>
                  <a:schemeClr val="bg1"/>
                </a:solidFill>
              </a:rPr>
              <a:t>Waterstradt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4" name="Gerade Verbindung 3"/>
          <p:cNvCxnSpPr/>
          <p:nvPr/>
        </p:nvCxnSpPr>
        <p:spPr>
          <a:xfrm>
            <a:off x="4572000" y="1911904"/>
            <a:ext cx="0" cy="1964245"/>
          </a:xfrm>
          <a:prstGeom prst="line">
            <a:avLst/>
          </a:prstGeom>
          <a:ln w="12700"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4860032" y="1844824"/>
            <a:ext cx="3366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E-mail: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Stefanie.waterstradt@uni-jena.de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Mail: 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Fürstengraben</a:t>
            </a:r>
            <a:r>
              <a:rPr lang="en-GB" dirty="0" smtClean="0">
                <a:solidFill>
                  <a:schemeClr val="bg1"/>
                </a:solidFill>
              </a:rPr>
              <a:t> 1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D- 07743 Jena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Germany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1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95535" y="1052736"/>
            <a:ext cx="8352201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4550" indent="-285750">
              <a:lnSpc>
                <a:spcPct val="100000"/>
              </a:lnSpc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University with long tradition – founded in 1558</a:t>
            </a:r>
          </a:p>
          <a:p>
            <a:pPr marL="404550" indent="-285750">
              <a:lnSpc>
                <a:spcPct val="100000"/>
              </a:lnSpc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Only full-spectrum university in Thuringia (10 faculties)</a:t>
            </a:r>
          </a:p>
          <a:p>
            <a:pPr marL="404550" indent="-285750"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Highly </a:t>
            </a:r>
            <a:r>
              <a:rPr lang="en-GB" dirty="0">
                <a:solidFill>
                  <a:srgbClr val="002350"/>
                </a:solidFill>
              </a:rPr>
              <a:t>interdisciplinary </a:t>
            </a:r>
            <a:r>
              <a:rPr lang="en-GB" dirty="0" smtClean="0">
                <a:solidFill>
                  <a:srgbClr val="002350"/>
                </a:solidFill>
              </a:rPr>
              <a:t>approach and interconnectedness </a:t>
            </a:r>
            <a:br>
              <a:rPr lang="en-GB" dirty="0" smtClean="0">
                <a:solidFill>
                  <a:srgbClr val="002350"/>
                </a:solidFill>
              </a:rPr>
            </a:br>
            <a:r>
              <a:rPr lang="en-GB" dirty="0" smtClean="0">
                <a:solidFill>
                  <a:srgbClr val="002350"/>
                </a:solidFill>
              </a:rPr>
              <a:t>among faculties and with non-university research institutes</a:t>
            </a:r>
          </a:p>
          <a:p>
            <a:pPr marL="404550" indent="-285750">
              <a:lnSpc>
                <a:spcPct val="100000"/>
              </a:lnSpc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002350"/>
                </a:solidFill>
              </a:rPr>
              <a:t>Close connections to the industry </a:t>
            </a:r>
            <a:r>
              <a:rPr lang="en-US" dirty="0" smtClean="0">
                <a:solidFill>
                  <a:srgbClr val="002350"/>
                </a:solidFill>
              </a:rPr>
              <a:t/>
            </a:r>
            <a:br>
              <a:rPr lang="en-US" dirty="0" smtClean="0">
                <a:solidFill>
                  <a:srgbClr val="002350"/>
                </a:solidFill>
              </a:rPr>
            </a:br>
            <a:r>
              <a:rPr lang="en-US" dirty="0" smtClean="0">
                <a:solidFill>
                  <a:srgbClr val="002350"/>
                </a:solidFill>
              </a:rPr>
              <a:t>and </a:t>
            </a:r>
            <a:r>
              <a:rPr lang="en-US" dirty="0">
                <a:solidFill>
                  <a:srgbClr val="002350"/>
                </a:solidFill>
              </a:rPr>
              <a:t>cultural </a:t>
            </a:r>
            <a:r>
              <a:rPr lang="en-US" dirty="0" smtClean="0">
                <a:solidFill>
                  <a:srgbClr val="002350"/>
                </a:solidFill>
              </a:rPr>
              <a:t>institutions</a:t>
            </a:r>
            <a:endParaRPr lang="en-GB" dirty="0" smtClean="0">
              <a:solidFill>
                <a:srgbClr val="002350"/>
              </a:solidFill>
            </a:endParaRPr>
          </a:p>
          <a:p>
            <a:pPr marL="404550" indent="-285750"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Jena – “Staple town of science </a:t>
            </a:r>
            <a:br>
              <a:rPr lang="en-GB" dirty="0" smtClean="0">
                <a:solidFill>
                  <a:srgbClr val="002350"/>
                </a:solidFill>
              </a:rPr>
            </a:br>
            <a:r>
              <a:rPr lang="en-GB" dirty="0" smtClean="0">
                <a:solidFill>
                  <a:srgbClr val="002350"/>
                </a:solidFill>
              </a:rPr>
              <a:t>and scholarship”</a:t>
            </a:r>
          </a:p>
          <a:p>
            <a:pPr marL="404550" indent="-285750">
              <a:lnSpc>
                <a:spcPct val="100000"/>
              </a:lnSpc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Cooperation of universities in</a:t>
            </a:r>
            <a:br>
              <a:rPr lang="en-GB" dirty="0" smtClean="0">
                <a:solidFill>
                  <a:srgbClr val="002350"/>
                </a:solidFill>
              </a:rPr>
            </a:br>
            <a:r>
              <a:rPr lang="en-GB" dirty="0" smtClean="0">
                <a:solidFill>
                  <a:srgbClr val="002350"/>
                </a:solidFill>
              </a:rPr>
              <a:t>Halle – Jena – Leipzig</a:t>
            </a:r>
          </a:p>
          <a:p>
            <a:pPr marL="404550" indent="-285750">
              <a:lnSpc>
                <a:spcPct val="100000"/>
              </a:lnSpc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Figures 2014</a:t>
            </a:r>
          </a:p>
          <a:p>
            <a:pPr marL="861750" lvl="1" indent="-285750"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19,000 students</a:t>
            </a:r>
          </a:p>
          <a:p>
            <a:pPr marL="861750" lvl="1" indent="-285750"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3,400 doctoral candidates</a:t>
            </a:r>
          </a:p>
          <a:p>
            <a:pPr marL="861750" lvl="1" indent="-285750"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7,900 employees</a:t>
            </a:r>
          </a:p>
          <a:p>
            <a:pPr marL="861750" lvl="1" indent="-285750">
              <a:spcBef>
                <a:spcPts val="600"/>
              </a:spcBef>
              <a:buClr>
                <a:srgbClr val="334F73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2350"/>
                </a:solidFill>
              </a:rPr>
              <a:t>375 professors</a:t>
            </a:r>
          </a:p>
        </p:txBody>
      </p:sp>
      <p:sp>
        <p:nvSpPr>
          <p:cNvPr id="9" name="Rechteck 8"/>
          <p:cNvSpPr/>
          <p:nvPr/>
        </p:nvSpPr>
        <p:spPr>
          <a:xfrm>
            <a:off x="166402" y="116632"/>
            <a:ext cx="2602957" cy="5336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ts val="1800"/>
              </a:spcBef>
            </a:pPr>
            <a:r>
              <a:rPr lang="en-GB" sz="24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Self-understanding</a:t>
            </a:r>
            <a:endParaRPr lang="en-GB" sz="2400" b="1" dirty="0">
              <a:solidFill>
                <a:schemeClr val="tx2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36912"/>
            <a:ext cx="3878147" cy="2594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 smtClean="0"/>
              <a:t>Slide </a:t>
            </a:r>
            <a:fld id="{1B72D026-91FA-4657-B925-66E03917896F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109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589240"/>
            <a:ext cx="3390747" cy="83142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82445" y="116632"/>
            <a:ext cx="45330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ts val="1800"/>
              </a:spcBef>
            </a:pPr>
            <a:r>
              <a:rPr lang="en-GB" sz="2000" b="1" dirty="0" smtClean="0">
                <a:solidFill>
                  <a:srgbClr val="00367B"/>
                </a:solidFill>
              </a:rPr>
              <a:t>Friedrich Schiller University international</a:t>
            </a:r>
            <a:endParaRPr lang="en-GB" sz="2400" b="1" dirty="0">
              <a:solidFill>
                <a:srgbClr val="00367B"/>
              </a:solidFill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 err="1" smtClean="0"/>
              <a:t>Folie</a:t>
            </a:r>
            <a:r>
              <a:rPr lang="en-GB" dirty="0" smtClean="0"/>
              <a:t> </a:t>
            </a:r>
            <a:fld id="{1B72D026-91FA-4657-B925-66E03917896F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8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420888"/>
            <a:ext cx="2587716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Bild 2" descr="Bildschirmfoto 2015-03-31 um 13.01.4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68760"/>
            <a:ext cx="4608512" cy="413835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6300192" y="6093296"/>
            <a:ext cx="20605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i="1" baseline="30000" dirty="0" smtClean="0"/>
              <a:t>3) </a:t>
            </a:r>
            <a:r>
              <a:rPr lang="en-GB" sz="1200" i="1" dirty="0"/>
              <a:t>review period: calendar year</a:t>
            </a:r>
          </a:p>
        </p:txBody>
      </p:sp>
    </p:spTree>
    <p:extLst>
      <p:ext uri="{BB962C8B-B14F-4D97-AF65-F5344CB8AC3E}">
        <p14:creationId xmlns:p14="http://schemas.microsoft.com/office/powerpoint/2010/main" val="119211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8286808" cy="571504"/>
          </a:xfrm>
        </p:spPr>
        <p:txBody>
          <a:bodyPr>
            <a:normAutofit fontScale="85000" lnSpcReduction="10000"/>
          </a:bodyPr>
          <a:lstStyle/>
          <a:p>
            <a:r>
              <a:rPr lang="en-GB" dirty="0">
                <a:solidFill>
                  <a:srgbClr val="334F73"/>
                </a:solidFill>
              </a:rPr>
              <a:t>General </a:t>
            </a:r>
            <a:r>
              <a:rPr lang="en-GB" dirty="0" smtClean="0">
                <a:solidFill>
                  <a:srgbClr val="334F73"/>
                </a:solidFill>
              </a:rPr>
              <a:t>Information about Erasmus</a:t>
            </a:r>
            <a:r>
              <a:rPr lang="en-GB" dirty="0">
                <a:solidFill>
                  <a:srgbClr val="334F73"/>
                </a:solidFill>
              </a:rPr>
              <a:t>+ / International Dimension</a:t>
            </a:r>
          </a:p>
          <a:p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>
          <a:xfrm>
            <a:off x="428596" y="1844824"/>
            <a:ext cx="4791476" cy="4370258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/>
              <a:t>The ERASMUS+ programme / International </a:t>
            </a:r>
            <a:r>
              <a:rPr lang="en-GB" b="1" dirty="0" smtClean="0"/>
              <a:t>Dimension:</a:t>
            </a:r>
          </a:p>
          <a:p>
            <a:endParaRPr lang="en-GB" b="1" dirty="0"/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en-GB" dirty="0" smtClean="0"/>
              <a:t>grants </a:t>
            </a:r>
            <a:r>
              <a:rPr lang="en-GB" dirty="0"/>
              <a:t>scholarships to individuals </a:t>
            </a:r>
            <a:endParaRPr lang="en-GB" dirty="0" smtClean="0"/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</a:t>
            </a:r>
            <a:r>
              <a:rPr lang="en-GB" dirty="0"/>
              <a:t>come and study or do research at almost all academic departments and disciplines offered at the </a:t>
            </a:r>
            <a:r>
              <a:rPr lang="en-GB" dirty="0" smtClean="0"/>
              <a:t>FSU</a:t>
            </a:r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en-GB" dirty="0" smtClean="0"/>
              <a:t>target group: guest students (Bachelor and Master-Level),PhD-candidates and </a:t>
            </a:r>
            <a:r>
              <a:rPr lang="en-GB" dirty="0"/>
              <a:t>staff, </a:t>
            </a:r>
            <a:endParaRPr lang="en-GB" dirty="0" smtClean="0"/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en-GB" dirty="0" smtClean="0"/>
              <a:t>Grant: monthly scholarship + </a:t>
            </a:r>
            <a:r>
              <a:rPr lang="en-GB" dirty="0"/>
              <a:t>travel expenses for the round trip </a:t>
            </a:r>
            <a:endParaRPr lang="en-GB" dirty="0" smtClean="0"/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FF0000"/>
                </a:solidFill>
              </a:rPr>
              <a:t>Only students from Russia are entitled to apply 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5652119" y="2564904"/>
            <a:ext cx="3063283" cy="3168352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5" name="Grafi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2230430"/>
            <a:ext cx="3179886" cy="3816424"/>
          </a:xfrm>
          <a:prstGeom prst="rect">
            <a:avLst/>
          </a:prstGeom>
          <a:noFill/>
        </p:spPr>
      </p:pic>
      <p:sp>
        <p:nvSpPr>
          <p:cNvPr id="8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Internationales Büro der FSU Jena / Erasmus+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096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286808" cy="571504"/>
          </a:xfrm>
        </p:spPr>
        <p:txBody>
          <a:bodyPr/>
          <a:lstStyle/>
          <a:p>
            <a:r>
              <a:rPr lang="en-GB" dirty="0" smtClean="0"/>
              <a:t>Study Fields involved</a:t>
            </a:r>
            <a:r>
              <a:rPr lang="en-GB" dirty="0"/>
              <a:t> </a:t>
            </a:r>
            <a:r>
              <a:rPr lang="en-GB" dirty="0" smtClean="0"/>
              <a:t>(Bachelor, Master, PhD) </a:t>
            </a:r>
            <a:endParaRPr lang="de-DE" dirty="0"/>
          </a:p>
          <a:p>
            <a:endParaRPr lang="de-DE" dirty="0"/>
          </a:p>
        </p:txBody>
      </p:sp>
      <p:sp>
        <p:nvSpPr>
          <p:cNvPr id="16" name="Inhaltsplatzhalter 1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1700" indent="-342900">
              <a:buFont typeface="Arial" panose="020B0604020202020204" pitchFamily="34" charset="0"/>
              <a:buChar char="•"/>
            </a:pPr>
            <a:r>
              <a:rPr lang="de-DE" dirty="0" smtClean="0"/>
              <a:t>Remote </a:t>
            </a:r>
            <a:r>
              <a:rPr lang="de-DE" dirty="0" err="1" smtClean="0"/>
              <a:t>Sensing</a:t>
            </a:r>
            <a:r>
              <a:rPr lang="de-DE" dirty="0" smtClean="0"/>
              <a:t> (in German </a:t>
            </a:r>
            <a:r>
              <a:rPr lang="de-DE" dirty="0" err="1" smtClean="0"/>
              <a:t>and</a:t>
            </a:r>
            <a:r>
              <a:rPr lang="de-DE" dirty="0" smtClean="0"/>
              <a:t> English)</a:t>
            </a:r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Geoinformatics</a:t>
            </a:r>
            <a:r>
              <a:rPr lang="de-DE" dirty="0" smtClean="0"/>
              <a:t>  (German)</a:t>
            </a:r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Geography</a:t>
            </a:r>
            <a:r>
              <a:rPr lang="de-DE" dirty="0" smtClean="0"/>
              <a:t> (German)</a:t>
            </a:r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Biogeoscience</a:t>
            </a:r>
            <a:r>
              <a:rPr lang="de-DE" dirty="0" smtClean="0"/>
              <a:t> (German)</a:t>
            </a:r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de-DE" dirty="0" smtClean="0"/>
              <a:t>Economics (BA: German, MA: English</a:t>
            </a:r>
            <a:r>
              <a:rPr lang="de-DE" dirty="0" smtClean="0"/>
              <a:t>)</a:t>
            </a:r>
          </a:p>
          <a:p>
            <a:pPr marL="461700" indent="-342900">
              <a:buFont typeface="Arial" panose="020B0604020202020204" pitchFamily="34" charset="0"/>
              <a:buChar char="•"/>
            </a:pPr>
            <a:r>
              <a:rPr lang="de-DE" smtClean="0"/>
              <a:t>Ecology </a:t>
            </a:r>
            <a:endParaRPr lang="de-DE" dirty="0" smtClean="0"/>
          </a:p>
          <a:p>
            <a:pPr marL="461700" indent="-34290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6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/ Erasmus+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85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286808" cy="571504"/>
          </a:xfrm>
        </p:spPr>
        <p:txBody>
          <a:bodyPr/>
          <a:lstStyle/>
          <a:p>
            <a:r>
              <a:rPr lang="en-GB" dirty="0" smtClean="0"/>
              <a:t>Recognition </a:t>
            </a:r>
            <a:r>
              <a:rPr lang="en-GB" dirty="0"/>
              <a:t>and </a:t>
            </a:r>
            <a:r>
              <a:rPr lang="en-GB" dirty="0" smtClean="0"/>
              <a:t>Credit System</a:t>
            </a:r>
            <a:endParaRPr lang="de-DE" dirty="0"/>
          </a:p>
          <a:p>
            <a:endParaRPr lang="de-DE" dirty="0"/>
          </a:p>
        </p:txBody>
      </p:sp>
      <p:sp>
        <p:nvSpPr>
          <p:cNvPr id="16" name="Inhaltsplatzhalter 1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As </a:t>
            </a:r>
            <a:r>
              <a:rPr lang="en-GB" dirty="0"/>
              <a:t>in the Erasmus+ programme for Europe, students earn credit points (ECTS) that will be recognized and credited by the home university according to the Bologna agreement</a:t>
            </a:r>
            <a:endParaRPr lang="en-US" dirty="0" smtClean="0"/>
          </a:p>
          <a:p>
            <a:r>
              <a:rPr lang="en-US" dirty="0" smtClean="0"/>
              <a:t>More </a:t>
            </a:r>
            <a:r>
              <a:rPr lang="en-US" dirty="0"/>
              <a:t>information </a:t>
            </a:r>
            <a:r>
              <a:rPr lang="en-US" dirty="0" smtClean="0"/>
              <a:t>at: https</a:t>
            </a:r>
            <a:r>
              <a:rPr lang="en-US" dirty="0"/>
              <a:t>://www.uni-jena.de/en/ECTS_information.html</a:t>
            </a:r>
            <a:endParaRPr lang="de-DE" u="sng" dirty="0"/>
          </a:p>
        </p:txBody>
      </p:sp>
      <p:sp>
        <p:nvSpPr>
          <p:cNvPr id="6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/ Erasmus+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895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GB" dirty="0" smtClean="0"/>
          </a:p>
          <a:p>
            <a:r>
              <a:rPr lang="en-GB" sz="3600" dirty="0" smtClean="0"/>
              <a:t>Duration </a:t>
            </a:r>
            <a:r>
              <a:rPr lang="en-GB" sz="3600" dirty="0"/>
              <a:t>of stay abroad: </a:t>
            </a:r>
            <a:endParaRPr lang="de-DE" sz="3600" dirty="0"/>
          </a:p>
          <a:p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 smtClean="0">
              <a:solidFill>
                <a:srgbClr val="FF0505"/>
              </a:solidFill>
            </a:endParaRPr>
          </a:p>
          <a:p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35272"/>
              </p:ext>
            </p:extLst>
          </p:nvPr>
        </p:nvGraphicFramePr>
        <p:xfrm>
          <a:off x="323528" y="2708920"/>
          <a:ext cx="3888432" cy="24482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0422"/>
                <a:gridCol w="2588010"/>
              </a:tblGrid>
              <a:tr h="484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</a:rPr>
                        <a:t>Level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</a:rPr>
                        <a:t>Duration: 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effectLst/>
                        </a:rPr>
                        <a:t>Bachelors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</a:rPr>
                        <a:t>5 </a:t>
                      </a:r>
                      <a:r>
                        <a:rPr lang="en-GB" sz="1200" dirty="0" smtClean="0">
                          <a:effectLst/>
                        </a:rPr>
                        <a:t>months </a:t>
                      </a:r>
                      <a:r>
                        <a:rPr lang="en-GB" sz="1200" dirty="0">
                          <a:effectLst/>
                        </a:rPr>
                        <a:t>and 10 months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effectLst/>
                        </a:rPr>
                        <a:t>Masters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</a:rPr>
                        <a:t>5 </a:t>
                      </a:r>
                      <a:r>
                        <a:rPr lang="en-GB" sz="1200" dirty="0" smtClean="0">
                          <a:effectLst/>
                        </a:rPr>
                        <a:t>months </a:t>
                      </a:r>
                      <a:r>
                        <a:rPr lang="en-GB" sz="1200" dirty="0">
                          <a:effectLst/>
                        </a:rPr>
                        <a:t>and 10 months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effectLst/>
                        </a:rPr>
                        <a:t>PhD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 smtClean="0">
                          <a:effectLst/>
                        </a:rPr>
                        <a:t>3, 6 </a:t>
                      </a:r>
                      <a:r>
                        <a:rPr lang="en-GB" sz="1200" dirty="0">
                          <a:effectLst/>
                        </a:rPr>
                        <a:t>and 10 months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0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effectLst/>
                        </a:rPr>
                        <a:t>Staff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</a:rPr>
                        <a:t>2 weeks up to 2 months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hteck 4"/>
          <p:cNvSpPr/>
          <p:nvPr/>
        </p:nvSpPr>
        <p:spPr>
          <a:xfrm>
            <a:off x="4427984" y="26369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All mobility opportunities for students of Bachelors and Masters programmes are linked to the duration of the </a:t>
            </a:r>
            <a:r>
              <a:rPr lang="en-GB" b="1" dirty="0" smtClean="0">
                <a:solidFill>
                  <a:schemeClr val="tx2"/>
                </a:solidFill>
              </a:rPr>
              <a:t>Summer term </a:t>
            </a:r>
            <a:r>
              <a:rPr lang="en-GB" b="1" dirty="0">
                <a:solidFill>
                  <a:schemeClr val="tx2"/>
                </a:solidFill>
              </a:rPr>
              <a:t>2016 and the w</a:t>
            </a:r>
            <a:r>
              <a:rPr lang="en-GB" b="1" dirty="0" smtClean="0">
                <a:solidFill>
                  <a:schemeClr val="tx2"/>
                </a:solidFill>
              </a:rPr>
              <a:t>inter term </a:t>
            </a:r>
            <a:r>
              <a:rPr lang="en-GB" b="1" dirty="0">
                <a:solidFill>
                  <a:schemeClr val="tx2"/>
                </a:solidFill>
              </a:rPr>
              <a:t>2016/17 at the FSU.  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/ Erasmus+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46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Duration of stay abroad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b="1" dirty="0" smtClean="0"/>
              <a:t>Summer term </a:t>
            </a:r>
            <a:r>
              <a:rPr lang="en-GB" b="1" dirty="0"/>
              <a:t>2016: </a:t>
            </a:r>
            <a:r>
              <a:rPr lang="en-GB" b="1" dirty="0" smtClean="0"/>
              <a:t>lecture period: </a:t>
            </a:r>
            <a:endParaRPr lang="de-DE" b="1" dirty="0"/>
          </a:p>
          <a:p>
            <a:r>
              <a:rPr lang="en-GB" i="1" dirty="0"/>
              <a:t>1 April 2016 – 31 August or 30 September 2016 </a:t>
            </a:r>
            <a:endParaRPr lang="en-GB" i="1" dirty="0" smtClean="0"/>
          </a:p>
          <a:p>
            <a:endParaRPr lang="de-DE" dirty="0"/>
          </a:p>
          <a:p>
            <a:r>
              <a:rPr lang="en-GB" b="1" dirty="0" smtClean="0"/>
              <a:t>Winter term </a:t>
            </a:r>
            <a:r>
              <a:rPr lang="en-GB" b="1" dirty="0"/>
              <a:t>2016/17: lecture period: </a:t>
            </a:r>
            <a:endParaRPr lang="de-DE" b="1" dirty="0"/>
          </a:p>
          <a:p>
            <a:r>
              <a:rPr lang="en-GB" i="1" dirty="0" smtClean="0"/>
              <a:t>1 </a:t>
            </a:r>
            <a:r>
              <a:rPr lang="en-GB" i="1" dirty="0"/>
              <a:t>October 2016 – 28 February 2017 or 31 March </a:t>
            </a:r>
            <a:r>
              <a:rPr lang="en-GB" i="1" dirty="0" smtClean="0"/>
              <a:t>2017</a:t>
            </a:r>
          </a:p>
          <a:p>
            <a:endParaRPr lang="de-DE" i="1" dirty="0"/>
          </a:p>
          <a:p>
            <a:r>
              <a:rPr lang="en-GB" dirty="0"/>
              <a:t>Due to the duration of the programme, </a:t>
            </a:r>
            <a:r>
              <a:rPr lang="en-GB" b="1" dirty="0"/>
              <a:t>10-months</a:t>
            </a:r>
            <a:r>
              <a:rPr lang="en-GB" dirty="0"/>
              <a:t> scholarships can only be granted </a:t>
            </a:r>
            <a:r>
              <a:rPr lang="en-GB" dirty="0" smtClean="0"/>
              <a:t>starting with </a:t>
            </a:r>
            <a:r>
              <a:rPr lang="en-GB" dirty="0"/>
              <a:t>the </a:t>
            </a:r>
            <a:r>
              <a:rPr lang="en-GB" b="1" dirty="0"/>
              <a:t>summer </a:t>
            </a:r>
            <a:r>
              <a:rPr lang="en-GB" b="1" dirty="0" smtClean="0"/>
              <a:t>term 2016</a:t>
            </a:r>
            <a:endParaRPr lang="de-DE" b="1" dirty="0"/>
          </a:p>
          <a:p>
            <a:r>
              <a:rPr lang="en-GB" dirty="0"/>
              <a:t>For the </a:t>
            </a:r>
            <a:r>
              <a:rPr lang="en-GB" b="1" dirty="0"/>
              <a:t>winter </a:t>
            </a:r>
            <a:r>
              <a:rPr lang="en-GB" b="1" dirty="0" smtClean="0"/>
              <a:t>term </a:t>
            </a:r>
            <a:r>
              <a:rPr lang="en-GB" b="1" dirty="0"/>
              <a:t>2016/17</a:t>
            </a:r>
            <a:r>
              <a:rPr lang="en-GB" dirty="0"/>
              <a:t>, </a:t>
            </a:r>
            <a:r>
              <a:rPr lang="en-GB" b="1" dirty="0"/>
              <a:t>ONLY </a:t>
            </a:r>
            <a:r>
              <a:rPr lang="en-GB" b="1" dirty="0" smtClean="0"/>
              <a:t>5 month </a:t>
            </a:r>
            <a:r>
              <a:rPr lang="en-GB" dirty="0"/>
              <a:t>scholarships can be granted.</a:t>
            </a:r>
            <a:endParaRPr lang="de-DE" dirty="0"/>
          </a:p>
          <a:p>
            <a:r>
              <a:rPr lang="en-GB" dirty="0"/>
              <a:t>All stays abroad must be completed by </a:t>
            </a:r>
            <a:r>
              <a:rPr lang="en-GB" b="1" dirty="0"/>
              <a:t>31 May 2017</a:t>
            </a:r>
            <a:r>
              <a:rPr lang="en-GB" dirty="0"/>
              <a:t> at the latest. </a:t>
            </a:r>
            <a:endParaRPr lang="de-DE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3" r="13345" b="10646"/>
          <a:stretch/>
        </p:blipFill>
        <p:spPr>
          <a:xfrm>
            <a:off x="395536" y="2780928"/>
            <a:ext cx="2232248" cy="3312368"/>
          </a:xfrm>
          <a:prstGeom prst="rect">
            <a:avLst/>
          </a:prstGeom>
        </p:spPr>
      </p:pic>
      <p:sp>
        <p:nvSpPr>
          <p:cNvPr id="7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/ Erasmus+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554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Internationales Büro der FSU Jena / Erasmus+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1B72D026-91FA-4657-B925-66E03917896F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Scholarships</a:t>
            </a:r>
            <a:r>
              <a:rPr lang="de-DE" dirty="0" smtClean="0"/>
              <a:t>: 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8452744" cy="3456384"/>
          </a:xfrm>
        </p:spPr>
      </p:pic>
    </p:spTree>
    <p:extLst>
      <p:ext uri="{BB962C8B-B14F-4D97-AF65-F5344CB8AC3E}">
        <p14:creationId xmlns:p14="http://schemas.microsoft.com/office/powerpoint/2010/main" val="42909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SU">
  <a:themeElements>
    <a:clrScheme name="FSU">
      <a:dk1>
        <a:sysClr val="windowText" lastClr="000000"/>
      </a:dk1>
      <a:lt1>
        <a:sysClr val="window" lastClr="FFFFFF"/>
      </a:lt1>
      <a:dk2>
        <a:srgbClr val="002350"/>
      </a:dk2>
      <a:lt2>
        <a:srgbClr val="F7F8FA"/>
      </a:lt2>
      <a:accent1>
        <a:srgbClr val="5A93BB"/>
      </a:accent1>
      <a:accent2>
        <a:srgbClr val="CD0067"/>
      </a:accent2>
      <a:accent3>
        <a:srgbClr val="578C27"/>
      </a:accent3>
      <a:accent4>
        <a:srgbClr val="D49700"/>
      </a:accent4>
      <a:accent5>
        <a:srgbClr val="690067"/>
      </a:accent5>
      <a:accent6>
        <a:srgbClr val="EB690B"/>
      </a:accent6>
      <a:hlink>
        <a:srgbClr val="AAB5CA"/>
      </a:hlink>
      <a:folHlink>
        <a:srgbClr val="5F7298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ltGray">
        <a:solidFill>
          <a:schemeClr val="accent1">
            <a:lumMod val="50000"/>
          </a:schemeClr>
        </a:solidFill>
        <a:ln w="48000" cap="flat" cmpd="thickThin" algn="ctr">
          <a:noFill/>
          <a:prstDash val="solid"/>
        </a:ln>
      </a:spPr>
      <a:bodyPr rtlCol="0" anchor="ctr"/>
      <a:lstStyle>
        <a:defPPr marL="0" algn="ctr" defTabSz="914400" rtl="0" eaLnBrk="1" latinLnBrk="0" hangingPunct="1">
          <a:defRPr kumimoji="0" sz="1800" kern="1200">
            <a:solidFill>
              <a:schemeClr val="lt1"/>
            </a:solidFill>
            <a:latin typeface="+mn-lt"/>
            <a:ea typeface="+mn-ea"/>
            <a:cs typeface="+mn-cs"/>
          </a:defRPr>
        </a:defPPr>
      </a:lstStyle>
      <a:style>
        <a:lnRef idx="2">
          <a:schemeClr val="accent1"/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818</Words>
  <Application>Microsoft Office PowerPoint</Application>
  <PresentationFormat>Экран (4:3)</PresentationFormat>
  <Paragraphs>160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FSU</vt:lpstr>
      <vt:lpstr>Friedrich-Schiller- Universität Jena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FSU Jena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FSU PowerPointPräsentation</dc:title>
  <dc:creator>ji96wuq</dc:creator>
  <cp:keywords>Design-Vorlage</cp:keywords>
  <cp:lastModifiedBy>Денис Мигулин</cp:lastModifiedBy>
  <cp:revision>801</cp:revision>
  <cp:lastPrinted>2015-10-01T08:58:47Z</cp:lastPrinted>
  <dcterms:created xsi:type="dcterms:W3CDTF">2011-02-16T15:22:58Z</dcterms:created>
  <dcterms:modified xsi:type="dcterms:W3CDTF">2015-11-25T12:09:27Z</dcterms:modified>
</cp:coreProperties>
</file>